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sldIdLst>
    <p:sldId id="274" r:id="rId2"/>
    <p:sldId id="256" r:id="rId3"/>
    <p:sldId id="263" r:id="rId4"/>
    <p:sldId id="275" r:id="rId5"/>
    <p:sldId id="264" r:id="rId6"/>
    <p:sldId id="272" r:id="rId7"/>
    <p:sldId id="279" r:id="rId8"/>
    <p:sldId id="276" r:id="rId9"/>
    <p:sldId id="265" r:id="rId10"/>
    <p:sldId id="277" r:id="rId11"/>
    <p:sldId id="278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33" autoAdjust="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B0E2F-C3EC-46E1-B770-D2AD2E472DD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0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4769E-253E-473C-BB80-D7BA19F05B2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86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59921-0C7A-4ECE-B7E2-D95751FC999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7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C0421-15CD-4670-B880-4E4C267A293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19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62249-244F-4107-9BAC-00FF8403CCA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35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7F9E2-1537-4E17-B310-4A651897F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5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D1BA4-FC7A-4BD8-B513-A535EDE5716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6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52908-FD7E-4B73-8264-C8D63529764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9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B294F-68D6-4FC2-806A-ABF1ECE734B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45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0F932-4966-49BB-A72C-A8F32F4D197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5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23D6D-3FE0-450C-BCDC-F3C663FE3E1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5D6528-5DED-49C8-AA83-64CC7C5E470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69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hatatuzin.wbs.cz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914400" y="260648"/>
            <a:ext cx="7474024" cy="135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cs-CZ" sz="2500" b="1" u="sng" kern="0" dirty="0" smtClean="0">
              <a:solidFill>
                <a:srgbClr val="0000FF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cs-CZ" sz="2500" b="1" kern="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cs-CZ" sz="2500" b="1" kern="0" dirty="0" smtClean="0">
                <a:solidFill>
                  <a:schemeClr val="tx2"/>
                </a:solidFill>
                <a:latin typeface="+mj-lt"/>
              </a:rPr>
              <a:t>Vězeňská </a:t>
            </a:r>
            <a:r>
              <a:rPr lang="cs-CZ" sz="2500" b="1" kern="0" dirty="0">
                <a:solidFill>
                  <a:schemeClr val="tx2"/>
                </a:solidFill>
                <a:latin typeface="+mj-lt"/>
              </a:rPr>
              <a:t>služba České republiky</a:t>
            </a:r>
            <a:r>
              <a:rPr lang="cs-CZ" sz="2500" kern="0" dirty="0">
                <a:solidFill>
                  <a:schemeClr val="tx2"/>
                </a:solidFill>
                <a:latin typeface="+mj-lt"/>
              </a:rPr>
              <a:t/>
            </a:r>
            <a:br>
              <a:rPr lang="cs-CZ" sz="2500" kern="0" dirty="0">
                <a:solidFill>
                  <a:schemeClr val="tx2"/>
                </a:solidFill>
                <a:latin typeface="+mj-lt"/>
              </a:rPr>
            </a:br>
            <a:r>
              <a:rPr lang="cs-CZ" sz="2500" kern="0" dirty="0">
                <a:solidFill>
                  <a:schemeClr val="tx2"/>
                </a:solidFill>
                <a:latin typeface="+mj-lt"/>
              </a:rPr>
              <a:t>Věznice </a:t>
            </a:r>
            <a:r>
              <a:rPr lang="cs-CZ" sz="2500" kern="0" dirty="0" smtClean="0">
                <a:solidFill>
                  <a:schemeClr val="tx2"/>
                </a:solidFill>
                <a:latin typeface="+mj-lt"/>
              </a:rPr>
              <a:t>Valdice, nám</a:t>
            </a:r>
            <a:r>
              <a:rPr lang="cs-CZ" sz="2500" kern="0" dirty="0">
                <a:solidFill>
                  <a:schemeClr val="tx2"/>
                </a:solidFill>
                <a:latin typeface="+mj-lt"/>
              </a:rPr>
              <a:t>. Míru 55</a:t>
            </a:r>
            <a:br>
              <a:rPr lang="cs-CZ" sz="2500" kern="0" dirty="0">
                <a:solidFill>
                  <a:schemeClr val="tx2"/>
                </a:solidFill>
                <a:latin typeface="+mj-lt"/>
              </a:rPr>
            </a:br>
            <a:r>
              <a:rPr lang="cs-CZ" sz="2500" kern="0" dirty="0">
                <a:solidFill>
                  <a:schemeClr val="tx2"/>
                </a:solidFill>
                <a:latin typeface="+mj-lt"/>
              </a:rPr>
              <a:t>507 11  V A L D I C E</a:t>
            </a:r>
          </a:p>
          <a:p>
            <a:pPr algn="ctr" eaLnBrk="0" hangingPunct="0">
              <a:defRPr/>
            </a:pPr>
            <a:endParaRPr lang="cs-CZ" sz="2500" b="1" u="sng" kern="0" dirty="0">
              <a:solidFill>
                <a:srgbClr val="0000FF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cs-CZ" sz="2500" b="1" kern="0" dirty="0" smtClean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nabízí </a:t>
            </a:r>
            <a:r>
              <a:rPr lang="cs-CZ" sz="2500" b="1" kern="0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ubytování v </a:t>
            </a:r>
            <a:r>
              <a:rPr lang="cs-CZ" sz="2500" b="1" kern="0" dirty="0" err="1">
                <a:solidFill>
                  <a:srgbClr val="0000FF"/>
                </a:solidFill>
                <a:latin typeface="+mn-lt"/>
                <a:ea typeface="+mj-ea"/>
                <a:cs typeface="+mj-cs"/>
              </a:rPr>
              <a:t>minirekreačním</a:t>
            </a:r>
            <a:r>
              <a:rPr lang="cs-CZ" sz="2500" b="1" kern="0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 zařízení </a:t>
            </a:r>
            <a:br>
              <a:rPr lang="cs-CZ" sz="2500" b="1" kern="0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</a:br>
            <a:r>
              <a:rPr lang="cs-CZ" sz="2500" b="1" kern="0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„CHATA TUŽÍN“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97" y="2551371"/>
            <a:ext cx="5543830" cy="321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55976" y="5994426"/>
            <a:ext cx="4008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/>
              <a:t>GPS 50.4632014N</a:t>
            </a:r>
            <a:r>
              <a:rPr lang="cs-CZ" sz="2000" dirty="0"/>
              <a:t>, 15.4491447E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476250"/>
            <a:ext cx="7705229" cy="730250"/>
          </a:xfrm>
        </p:spPr>
        <p:txBody>
          <a:bodyPr/>
          <a:lstStyle/>
          <a:p>
            <a:pPr>
              <a:defRPr/>
            </a:pPr>
            <a:r>
              <a:rPr lang="cs-CZ" sz="2500" b="1" dirty="0" smtClean="0">
                <a:solidFill>
                  <a:srgbClr val="0000FF"/>
                </a:solidFill>
                <a:latin typeface="+mn-lt"/>
              </a:rPr>
              <a:t>Možnost </a:t>
            </a:r>
            <a:r>
              <a:rPr lang="cs-CZ" sz="2500" b="1" dirty="0">
                <a:solidFill>
                  <a:srgbClr val="0000FF"/>
                </a:solidFill>
                <a:latin typeface="+mn-lt"/>
              </a:rPr>
              <a:t>zapůjčení čtyř horských kol 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3588" y="1782763"/>
            <a:ext cx="2944812" cy="3168650"/>
          </a:xfrm>
        </p:spPr>
        <p:txBody>
          <a:bodyPr/>
          <a:lstStyle/>
          <a:p>
            <a:pPr algn="l"/>
            <a:r>
              <a:rPr lang="cs-CZ" altLang="cs-CZ" sz="2500" u="sng" dirty="0" smtClean="0">
                <a:solidFill>
                  <a:schemeClr val="tx1"/>
                </a:solidFill>
                <a:latin typeface="Comic Sans MS" pitchFamily="66" charset="0"/>
              </a:rPr>
              <a:t>Ceník</a:t>
            </a:r>
            <a:endParaRPr lang="cs-CZ" altLang="cs-CZ" sz="25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cs-CZ" altLang="cs-CZ" sz="2000" dirty="0" smtClean="0">
                <a:solidFill>
                  <a:schemeClr val="tx1"/>
                </a:solidFill>
                <a:latin typeface="Comic Sans MS" pitchFamily="66" charset="0"/>
              </a:rPr>
              <a:t>1 den – 100 Kč</a:t>
            </a:r>
          </a:p>
          <a:p>
            <a:pPr algn="l"/>
            <a:r>
              <a:rPr lang="cs-CZ" altLang="cs-CZ" sz="2000" dirty="0" smtClean="0">
                <a:solidFill>
                  <a:schemeClr val="tx1"/>
                </a:solidFill>
                <a:latin typeface="Comic Sans MS" pitchFamily="66" charset="0"/>
              </a:rPr>
              <a:t>2 dny – 180 Kč</a:t>
            </a:r>
          </a:p>
          <a:p>
            <a:pPr algn="l"/>
            <a:r>
              <a:rPr lang="cs-CZ" altLang="cs-CZ" sz="2000" dirty="0" smtClean="0">
                <a:solidFill>
                  <a:schemeClr val="tx1"/>
                </a:solidFill>
                <a:latin typeface="Comic Sans MS" pitchFamily="66" charset="0"/>
              </a:rPr>
              <a:t>3 dny – 240 Kč</a:t>
            </a:r>
          </a:p>
          <a:p>
            <a:pPr algn="l"/>
            <a:r>
              <a:rPr lang="cs-CZ" altLang="cs-CZ" sz="2000" dirty="0" smtClean="0">
                <a:solidFill>
                  <a:schemeClr val="tx1"/>
                </a:solidFill>
                <a:latin typeface="Comic Sans MS" pitchFamily="66" charset="0"/>
              </a:rPr>
              <a:t>4 dny - 290 Kč</a:t>
            </a:r>
          </a:p>
          <a:p>
            <a:pPr algn="l"/>
            <a:r>
              <a:rPr lang="cs-CZ" altLang="cs-CZ" sz="2000" dirty="0" smtClean="0">
                <a:solidFill>
                  <a:schemeClr val="tx1"/>
                </a:solidFill>
                <a:latin typeface="Comic Sans MS" pitchFamily="66" charset="0"/>
              </a:rPr>
              <a:t>5 dnů – 340 Kč</a:t>
            </a:r>
          </a:p>
          <a:p>
            <a:pPr algn="l"/>
            <a:endParaRPr lang="cs-CZ" altLang="cs-CZ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cs-CZ" altLang="cs-CZ" sz="2000" dirty="0" smtClean="0">
                <a:solidFill>
                  <a:schemeClr val="tx1"/>
                </a:solidFill>
                <a:latin typeface="Comic Sans MS" pitchFamily="66" charset="0"/>
              </a:rPr>
              <a:t>Každý další den 50 Kč.</a:t>
            </a:r>
            <a:endParaRPr lang="cs-CZ" altLang="cs-CZ" sz="25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8676" name="Picture 6" descr="str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4824413" cy="36195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620713"/>
            <a:ext cx="7345363" cy="657225"/>
          </a:xfrm>
        </p:spPr>
        <p:txBody>
          <a:bodyPr/>
          <a:lstStyle/>
          <a:p>
            <a:pPr>
              <a:defRPr/>
            </a:pPr>
            <a:r>
              <a:rPr lang="cs-CZ" sz="2400" dirty="0" smtClean="0">
                <a:solidFill>
                  <a:srgbClr val="0000FF"/>
                </a:solidFill>
                <a:latin typeface="+mn-lt"/>
              </a:rPr>
              <a:t>     Neváhejte </a:t>
            </a:r>
            <a:r>
              <a:rPr lang="cs-CZ" sz="2400" dirty="0">
                <a:solidFill>
                  <a:srgbClr val="0000FF"/>
                </a:solidFill>
                <a:latin typeface="+mn-lt"/>
              </a:rPr>
              <a:t>a přijeďte na velmi příjemnou dovolenou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300788" y="6381750"/>
            <a:ext cx="2627312" cy="476250"/>
          </a:xfrm>
        </p:spPr>
        <p:txBody>
          <a:bodyPr/>
          <a:lstStyle/>
          <a:p>
            <a:r>
              <a:rPr lang="cs-CZ" altLang="cs-CZ" sz="1000" dirty="0" smtClean="0">
                <a:latin typeface="Comic Sans MS" pitchFamily="66" charset="0"/>
              </a:rPr>
              <a:t>@ Eva Francová</a:t>
            </a:r>
          </a:p>
        </p:txBody>
      </p:sp>
      <p:pic>
        <p:nvPicPr>
          <p:cNvPr id="30723" name="Picture 9" descr="str00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68413"/>
            <a:ext cx="5761037" cy="404495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42988" y="5516563"/>
            <a:ext cx="73453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kern="0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16013" y="5516563"/>
            <a:ext cx="73453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kern="0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    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563938" y="5702300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cs-CZ" dirty="0">
                <a:latin typeface="+mn-lt"/>
                <a:ea typeface="Calibri" pitchFamily="34" charset="0"/>
                <a:hlinkClick r:id="rId3"/>
              </a:rPr>
              <a:t>http://chatatuzin.wbs.cz/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HATA 2z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330214" cy="3240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ATA u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3137933"/>
            <a:ext cx="4320000" cy="32400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65902" y="455255"/>
            <a:ext cx="37740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altLang="cs-CZ" sz="2200" dirty="0" err="1"/>
              <a:t>Minirekreační</a:t>
            </a:r>
            <a:r>
              <a:rPr lang="cs-CZ" altLang="cs-CZ" sz="2200" dirty="0"/>
              <a:t> středisko </a:t>
            </a:r>
            <a:r>
              <a:rPr lang="cs-CZ" altLang="cs-CZ" sz="2200" dirty="0" smtClean="0"/>
              <a:t> se nachází ve </a:t>
            </a:r>
            <a:r>
              <a:rPr lang="cs-CZ" altLang="cs-CZ" sz="2200" dirty="0"/>
              <a:t>východní části Českého ráje,  8 km od Jičína, v členitém lesnatém terénu s možností sportovního a turistického vyžití.</a:t>
            </a:r>
            <a:endParaRPr lang="cs-CZ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0"/>
            <a:ext cx="7645400" cy="608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dirty="0" smtClean="0">
                <a:solidFill>
                  <a:srgbClr val="0000FF"/>
                </a:solidFill>
              </a:rPr>
              <a:t>Zázemí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3568" y="836613"/>
            <a:ext cx="78488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cs-CZ" altLang="cs-CZ" sz="2000" dirty="0" smtClean="0"/>
              <a:t>Zděný objekt je </a:t>
            </a:r>
            <a:r>
              <a:rPr lang="cs-CZ" altLang="cs-CZ" sz="2000" dirty="0"/>
              <a:t>umístěný ve svahu, v </a:t>
            </a:r>
            <a:r>
              <a:rPr lang="cs-CZ" altLang="cs-CZ" sz="2000" dirty="0" smtClean="0"/>
              <a:t>přízemí </a:t>
            </a:r>
            <a:r>
              <a:rPr lang="cs-CZ" altLang="cs-CZ" sz="2000" dirty="0"/>
              <a:t>je </a:t>
            </a:r>
            <a:r>
              <a:rPr lang="cs-CZ" altLang="cs-CZ" sz="2000" b="1" dirty="0"/>
              <a:t>jídelna, herna a vybavená kuchyně pro společné i rodinné </a:t>
            </a:r>
            <a:r>
              <a:rPr lang="cs-CZ" altLang="cs-CZ" sz="2000" b="1" dirty="0" smtClean="0"/>
              <a:t>vaření</a:t>
            </a:r>
            <a:r>
              <a:rPr lang="cs-CZ" altLang="cs-CZ" sz="2000" dirty="0" smtClean="0"/>
              <a:t>, </a:t>
            </a:r>
            <a:r>
              <a:rPr lang="cs-CZ" altLang="cs-CZ" sz="2000" b="1" dirty="0"/>
              <a:t>společenská místnost</a:t>
            </a:r>
            <a:r>
              <a:rPr lang="cs-CZ" altLang="cs-CZ" sz="2000" dirty="0"/>
              <a:t> s krbem, vinárnou a </a:t>
            </a:r>
            <a:r>
              <a:rPr lang="cs-CZ" altLang="cs-CZ" sz="2000" dirty="0" smtClean="0"/>
              <a:t>barem vhodná i pro pořádání svateb nebo oslav. </a:t>
            </a:r>
            <a:endParaRPr lang="cs-CZ" altLang="cs-CZ" sz="2000" dirty="0"/>
          </a:p>
        </p:txBody>
      </p:sp>
      <p:pic>
        <p:nvPicPr>
          <p:cNvPr id="18436" name="Obrázek 7" descr="DSC_0095Aa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55" y="2809785"/>
            <a:ext cx="3863902" cy="2654429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 descr="DSC_0092A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52" y="4149080"/>
            <a:ext cx="3107776" cy="2121921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DSC_0087A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51" y="1869112"/>
            <a:ext cx="3107776" cy="219600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str005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5" y="3429000"/>
            <a:ext cx="3551895" cy="2663601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8" descr="str00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53211"/>
            <a:ext cx="3636000" cy="272700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99592" y="1556792"/>
            <a:ext cx="2665412" cy="72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>
                <a:latin typeface="+mn-lt"/>
              </a:rPr>
              <a:t>Herna</a:t>
            </a:r>
            <a:r>
              <a:rPr lang="cs-CZ" sz="2800" dirty="0">
                <a:latin typeface="+mn-lt"/>
              </a:rPr>
              <a:t> 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220072" y="4509120"/>
            <a:ext cx="2267451" cy="1080740"/>
          </a:xfrm>
        </p:spPr>
        <p:txBody>
          <a:bodyPr/>
          <a:lstStyle/>
          <a:p>
            <a:r>
              <a:rPr lang="cs-CZ" altLang="cs-CZ" sz="2400" dirty="0" smtClean="0">
                <a:solidFill>
                  <a:schemeClr val="tx1"/>
                </a:solidFill>
              </a:rPr>
              <a:t>kulečník</a:t>
            </a:r>
          </a:p>
          <a:p>
            <a:r>
              <a:rPr lang="cs-CZ" altLang="cs-CZ" sz="2400" dirty="0" smtClean="0">
                <a:solidFill>
                  <a:schemeClr val="tx1"/>
                </a:solidFill>
              </a:rPr>
              <a:t>stolní fotbálek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0"/>
            <a:ext cx="7645400" cy="608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dirty="0" smtClean="0">
                <a:solidFill>
                  <a:srgbClr val="0000FF"/>
                </a:solidFill>
              </a:rPr>
              <a:t>Ubytování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27584" y="836613"/>
            <a:ext cx="756084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cs-CZ" dirty="0">
                <a:cs typeface="Times New Roman" panose="02020603050405020304" pitchFamily="18" charset="0"/>
              </a:rPr>
              <a:t>Chata nabízí celoroční ubytování s kapacitou </a:t>
            </a:r>
            <a:r>
              <a:rPr lang="cs-CZ" b="1" dirty="0">
                <a:cs typeface="Times New Roman" panose="02020603050405020304" pitchFamily="18" charset="0"/>
              </a:rPr>
              <a:t>38 lůžek</a:t>
            </a:r>
            <a:r>
              <a:rPr lang="cs-CZ" dirty="0">
                <a:cs typeface="Times New Roman" panose="02020603050405020304" pitchFamily="18" charset="0"/>
              </a:rPr>
              <a:t>. Na všech pokojích jsou lednice a TV, v objektu je satelitní a video rozvod. K využití je také </a:t>
            </a:r>
            <a:r>
              <a:rPr lang="cs-CZ" dirty="0" smtClean="0">
                <a:cs typeface="Times New Roman" panose="02020603050405020304" pitchFamily="18" charset="0"/>
              </a:rPr>
              <a:t>venkovní otevřené </a:t>
            </a:r>
            <a:r>
              <a:rPr lang="cs-CZ" dirty="0">
                <a:cs typeface="Times New Roman" panose="02020603050405020304" pitchFamily="18" charset="0"/>
              </a:rPr>
              <a:t>ohniště pro možnost  večerního posezení. </a:t>
            </a:r>
          </a:p>
        </p:txBody>
      </p:sp>
      <p:sp>
        <p:nvSpPr>
          <p:cNvPr id="5" name="Rectangle 92"/>
          <p:cNvSpPr txBox="1">
            <a:spLocks noChangeArrowheads="1"/>
          </p:cNvSpPr>
          <p:nvPr/>
        </p:nvSpPr>
        <p:spPr bwMode="auto">
          <a:xfrm>
            <a:off x="1187450" y="2852738"/>
            <a:ext cx="22336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cs-CZ" sz="2000" u="sng" kern="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Vybavení pokojů</a:t>
            </a:r>
          </a:p>
        </p:txBody>
      </p:sp>
      <p:pic>
        <p:nvPicPr>
          <p:cNvPr id="22533" name="Picture 78" descr="Sate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89363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0" descr="Telev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29000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4" descr="W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429000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6" descr="Sprc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429000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8" descr="Vo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29000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91" descr="Ledn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89363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90" descr="Bezbariérový přístu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89363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93"/>
          <p:cNvSpPr>
            <a:spLocks noChangeArrowheads="1"/>
          </p:cNvSpPr>
          <p:nvPr/>
        </p:nvSpPr>
        <p:spPr bwMode="auto">
          <a:xfrm>
            <a:off x="1187450" y="4149725"/>
            <a:ext cx="23764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cs-CZ" sz="2000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Vybavení zařízení</a:t>
            </a:r>
          </a:p>
        </p:txBody>
      </p:sp>
      <p:pic>
        <p:nvPicPr>
          <p:cNvPr id="22541" name="Picture 97" descr="Telev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652963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95" descr="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02" descr="Parkoviště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084763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03" descr="Bezbariérový přístu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4763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04" descr="W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652963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05" descr="Sprc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06" descr="Teplá vo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084763"/>
            <a:ext cx="409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2" descr="ba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24175"/>
            <a:ext cx="5040313" cy="337820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6" descr="DSC_0068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459135"/>
            <a:ext cx="5112568" cy="370467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39553" y="875629"/>
            <a:ext cx="7632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cs-CZ" dirty="0" smtClean="0">
                <a:cs typeface="Times New Roman" panose="02020603050405020304" pitchFamily="18" charset="0"/>
              </a:rPr>
              <a:t>Tří</a:t>
            </a:r>
            <a:r>
              <a:rPr lang="cs-CZ" dirty="0">
                <a:cs typeface="Times New Roman" panose="02020603050405020304" pitchFamily="18" charset="0"/>
              </a:rPr>
              <a:t>, čtyř a šestilůžkové pokoje  s  vlastním  sociálním  zařízením  (sprcha a WC) se nachází v 1. patře a </a:t>
            </a:r>
            <a:r>
              <a:rPr lang="cs-CZ" dirty="0" smtClean="0">
                <a:cs typeface="Times New Roman" panose="02020603050405020304" pitchFamily="18" charset="0"/>
              </a:rPr>
              <a:t>v podkroví </a:t>
            </a:r>
            <a:endParaRPr lang="cs-CZ" dirty="0">
              <a:cs typeface="Times New Roman" panose="02020603050405020304" pitchFamily="18" charset="0"/>
            </a:endParaRPr>
          </a:p>
        </p:txBody>
      </p:sp>
      <p:pic>
        <p:nvPicPr>
          <p:cNvPr id="4" name="Obrázek 4" descr="DSC_0122 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74" y="2459135"/>
            <a:ext cx="2267476" cy="3673378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FF"/>
                </a:solidFill>
              </a:rPr>
              <a:t>Ceník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40000" lnSpcReduction="20000"/>
          </a:bodyPr>
          <a:lstStyle/>
          <a:p>
            <a:pPr algn="just" eaLnBrk="0" hangingPunct="0">
              <a:defRPr/>
            </a:pP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5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sezóně (1. června-30. září)		322</a:t>
            </a:r>
            <a:r>
              <a:rPr lang="cs-CZ" sz="5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,- Kč za osobu/noc      </a:t>
            </a:r>
            <a:endParaRPr lang="cs-CZ" sz="50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defRPr/>
            </a:pP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Mimo </a:t>
            </a:r>
            <a:r>
              <a:rPr lang="cs-CZ" sz="5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sezónu </a:t>
            </a: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253</a:t>
            </a:r>
            <a:r>
              <a:rPr lang="cs-CZ" sz="5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,- Kč za osobu/noc</a:t>
            </a:r>
          </a:p>
          <a:p>
            <a:pPr algn="just" eaLnBrk="0" hangingPunct="0">
              <a:defRPr/>
            </a:pPr>
            <a:r>
              <a:rPr lang="cs-CZ" sz="5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ítě </a:t>
            </a:r>
            <a:r>
              <a:rPr lang="cs-CZ" sz="5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3 let bez nároku na lůžko zdarma.</a:t>
            </a:r>
          </a:p>
          <a:p>
            <a:pPr algn="just" eaLnBrk="0" hangingPunct="0">
              <a:defRPr/>
            </a:pPr>
            <a:endParaRPr lang="cs-CZ" sz="5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0" hangingPunct="0">
              <a:buNone/>
              <a:defRPr/>
            </a:pP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</a:t>
            </a:r>
            <a:r>
              <a:rPr lang="cs-CZ" sz="5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využít k úhradě části faktury </a:t>
            </a: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částku FKSP dle pravidel</a:t>
            </a:r>
            <a:endParaRPr lang="cs-CZ" sz="5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buNone/>
              <a:defRPr/>
            </a:pPr>
            <a:endParaRPr lang="cs-CZ" sz="5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defRPr/>
            </a:pP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sezoně jsou pobyty jsou od soboty do pátku, mimo sezónu dle domluvy </a:t>
            </a:r>
            <a:endParaRPr lang="cs-CZ" sz="5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defRPr/>
            </a:pP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Příjezd </a:t>
            </a:r>
            <a:r>
              <a:rPr lang="cs-CZ" sz="5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5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sobotu </a:t>
            </a: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mezi </a:t>
            </a:r>
            <a:r>
              <a:rPr lang="cs-CZ" sz="5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10,00 </a:t>
            </a: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5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14,00 </a:t>
            </a: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hodinou</a:t>
            </a:r>
          </a:p>
          <a:p>
            <a:pPr algn="just" eaLnBrk="0" hangingPunct="0">
              <a:defRPr/>
            </a:pP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Odjezd v</a:t>
            </a:r>
            <a:r>
              <a:rPr lang="cs-CZ" sz="5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pátek do </a:t>
            </a: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10,00 </a:t>
            </a:r>
            <a:r>
              <a:rPr lang="cs-CZ" sz="5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hodin. Jiné nástupy a délky pobytů lze individuálně dle možnosti sjednat přímo se </a:t>
            </a: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správcem p</a:t>
            </a:r>
            <a:r>
              <a:rPr lang="cs-CZ" sz="5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Michnou. </a:t>
            </a:r>
          </a:p>
          <a:p>
            <a:pPr algn="just" eaLnBrk="0" hangingPunct="0">
              <a:buNone/>
              <a:defRPr/>
            </a:pPr>
            <a:endParaRPr lang="cs-CZ" sz="5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buNone/>
              <a:defRPr/>
            </a:pPr>
            <a:r>
              <a:rPr lang="cs-CZ" sz="5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 na správce: </a:t>
            </a:r>
          </a:p>
          <a:p>
            <a:pPr algn="just" eaLnBrk="0" hangingPunct="0">
              <a:buNone/>
              <a:defRPr/>
            </a:pP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Pevná linka: 493507664</a:t>
            </a:r>
          </a:p>
          <a:p>
            <a:pPr algn="just" eaLnBrk="0" hangingPunct="0">
              <a:buNone/>
              <a:defRPr/>
            </a:pPr>
            <a:r>
              <a:rPr lang="cs-CZ" sz="5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 602787450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99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476250"/>
            <a:ext cx="7789262" cy="6556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600" b="1" dirty="0" smtClean="0">
                <a:solidFill>
                  <a:srgbClr val="0000FF"/>
                </a:solidFill>
                <a:latin typeface="+mn-lt"/>
              </a:rPr>
              <a:t>Výlety</a:t>
            </a:r>
            <a:r>
              <a:rPr lang="cs-CZ" sz="32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cs-CZ" sz="3200" b="1" dirty="0">
                <a:solidFill>
                  <a:srgbClr val="0000FF"/>
                </a:solidFill>
                <a:latin typeface="+mn-lt"/>
              </a:rPr>
              <a:t>do okolí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196974"/>
            <a:ext cx="4032895" cy="259206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alt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Početné </a:t>
            </a:r>
            <a:r>
              <a:rPr lang="cs-CZ" alt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uristické trasy v Českém ráji Možnost návštěvy hradů a zámků Kost, Trosky, </a:t>
            </a:r>
            <a:r>
              <a:rPr lang="cs-CZ" altLang="cs-CZ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Kumburk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Hrubá skála,  Sychrov apod. Trasy pro horská kola, v zimě lyžování na běžkách (bez možnosti vleku) a sáňkování. Podzimní sezona patří houbařům. Letní koupaliště  i aquapark v Jičíně.</a:t>
            </a:r>
            <a:endParaRPr lang="cs-CZ" altLang="cs-C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11" descr="str00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96752"/>
            <a:ext cx="3309284" cy="2200471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0967"/>
            <a:ext cx="3307074" cy="248030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175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99" y="3972882"/>
            <a:ext cx="3309285" cy="248030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042988" y="8366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cs-CZ" altLang="cs-CZ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476250"/>
            <a:ext cx="7632700" cy="504825"/>
          </a:xfrm>
        </p:spPr>
        <p:txBody>
          <a:bodyPr/>
          <a:lstStyle/>
          <a:p>
            <a:pPr algn="l"/>
            <a:r>
              <a:rPr lang="cs-CZ" altLang="cs-CZ" sz="2500" b="1" dirty="0" smtClean="0">
                <a:solidFill>
                  <a:srgbClr val="0000FF"/>
                </a:solidFill>
                <a:latin typeface="+mn-lt"/>
              </a:rPr>
              <a:t>Možnost k pronajmutí na různé společenské akce: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557338"/>
            <a:ext cx="2879725" cy="1222375"/>
          </a:xfrm>
        </p:spPr>
        <p:txBody>
          <a:bodyPr/>
          <a:lstStyle/>
          <a:p>
            <a:pPr algn="l"/>
            <a:r>
              <a:rPr lang="cs-CZ" altLang="cs-CZ" sz="2000" dirty="0" smtClean="0">
                <a:solidFill>
                  <a:schemeClr val="tx1"/>
                </a:solidFill>
                <a:latin typeface="Comic Sans MS" pitchFamily="66" charset="0"/>
              </a:rPr>
              <a:t>svatby</a:t>
            </a:r>
          </a:p>
          <a:p>
            <a:pPr algn="l"/>
            <a:r>
              <a:rPr lang="cs-CZ" altLang="cs-CZ" sz="2000" dirty="0" smtClean="0">
                <a:solidFill>
                  <a:schemeClr val="tx1"/>
                </a:solidFill>
                <a:latin typeface="Comic Sans MS" pitchFamily="66" charset="0"/>
              </a:rPr>
              <a:t>oslavy narozenin</a:t>
            </a:r>
          </a:p>
          <a:p>
            <a:pPr algn="l"/>
            <a:r>
              <a:rPr lang="cs-CZ" altLang="cs-CZ" sz="2000" dirty="0" smtClean="0">
                <a:solidFill>
                  <a:schemeClr val="tx1"/>
                </a:solidFill>
                <a:latin typeface="Comic Sans MS" pitchFamily="66" charset="0"/>
              </a:rPr>
              <a:t>workshopy </a:t>
            </a:r>
          </a:p>
        </p:txBody>
      </p:sp>
      <p:pic>
        <p:nvPicPr>
          <p:cNvPr id="27653" name="Picture 10" descr="str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81" y="1065213"/>
            <a:ext cx="3529013" cy="237807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11" descr="str00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81" y="3573016"/>
            <a:ext cx="3552825" cy="266382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588323" cy="266382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03">
        <p:split orient="vert"/>
      </p:transition>
    </mc:Choice>
    <mc:Fallback xmlns="">
      <p:transition spd="slow" advTm="720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uiExpand="1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150</Words>
  <Application>Microsoft Office PowerPoint</Application>
  <PresentationFormat>Předvádění na obrazovce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Prezentace aplikace PowerPoint</vt:lpstr>
      <vt:lpstr>Zázemí</vt:lpstr>
      <vt:lpstr>Herna </vt:lpstr>
      <vt:lpstr>Ubytování</vt:lpstr>
      <vt:lpstr>Prezentace aplikace PowerPoint</vt:lpstr>
      <vt:lpstr>Ceník</vt:lpstr>
      <vt:lpstr>Výlety do okolí</vt:lpstr>
      <vt:lpstr>Možnost k pronajmutí na různé společenské akce:</vt:lpstr>
      <vt:lpstr>Možnost zapůjčení čtyř horských kol </vt:lpstr>
      <vt:lpstr>     Neváhejte a přijeďte na velmi příjemnou dovolenou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Minirekreační zařízení  Věznice Valdice</dc:title>
  <dc:creator>Francová Eva</dc:creator>
  <cp:lastModifiedBy>Francová Eva</cp:lastModifiedBy>
  <cp:revision>73</cp:revision>
  <dcterms:created xsi:type="dcterms:W3CDTF">2004-10-03T21:26:45Z</dcterms:created>
  <dcterms:modified xsi:type="dcterms:W3CDTF">2018-02-05T12:59:11Z</dcterms:modified>
</cp:coreProperties>
</file>